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E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>
        <p:scale>
          <a:sx n="110" d="100"/>
          <a:sy n="110" d="100"/>
        </p:scale>
        <p:origin x="-72" y="3240"/>
      </p:cViewPr>
      <p:guideLst>
        <p:guide orient="horz" pos="3120"/>
        <p:guide pos="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48313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980" y="2837275"/>
            <a:ext cx="4285671" cy="3497670"/>
          </a:xfrm>
        </p:spPr>
        <p:txBody>
          <a:bodyPr anchor="b">
            <a:normAutofit/>
          </a:bodyPr>
          <a:lstStyle>
            <a:lvl1pPr algn="r">
              <a:defRPr sz="33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980" y="6334948"/>
            <a:ext cx="4285671" cy="2030119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64234" y="8479722"/>
            <a:ext cx="909130" cy="545747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980" y="8479722"/>
            <a:ext cx="2949103" cy="5457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0514" y="8479722"/>
            <a:ext cx="313137" cy="54574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55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6836360"/>
            <a:ext cx="5829300" cy="818622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1" y="1346384"/>
            <a:ext cx="5143500" cy="457163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2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7654982"/>
            <a:ext cx="5829300" cy="71314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880537"/>
            <a:ext cx="5829299" cy="4512732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6273800"/>
            <a:ext cx="5829299" cy="2091267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12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6348" y="1037276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01851" y="3974636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59337" y="880537"/>
            <a:ext cx="5318473" cy="3962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41504" y="4842934"/>
            <a:ext cx="5157100" cy="550333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00" y="6273800"/>
            <a:ext cx="5829300" cy="2091267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49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4754603"/>
            <a:ext cx="5829301" cy="2121600"/>
          </a:xfrm>
        </p:spPr>
        <p:txBody>
          <a:bodyPr anchor="b">
            <a:normAutofit/>
          </a:bodyPr>
          <a:lstStyle>
            <a:lvl1pPr algn="l">
              <a:defRPr sz="21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876203"/>
            <a:ext cx="5829302" cy="1242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156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6348" y="1037276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01851" y="3974636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59337" y="880537"/>
            <a:ext cx="5318473" cy="3962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2900" y="5613400"/>
            <a:ext cx="5829301" cy="128411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6897511"/>
            <a:ext cx="5829301" cy="1467556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24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30" y="880537"/>
            <a:ext cx="5829301" cy="39623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8330" y="5063067"/>
            <a:ext cx="5829301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30" y="6273800"/>
            <a:ext cx="5829301" cy="209126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393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880535"/>
            <a:ext cx="5829300" cy="2103497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5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14734" y="880534"/>
            <a:ext cx="1257466" cy="7484535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880534"/>
            <a:ext cx="4492638" cy="748453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1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13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4779061"/>
            <a:ext cx="5829300" cy="21216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6900661"/>
            <a:ext cx="5829300" cy="1242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3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3094098"/>
            <a:ext cx="2859786" cy="527097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2415" y="3094099"/>
            <a:ext cx="2859786" cy="527097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61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611" y="3204164"/>
            <a:ext cx="2655452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145846"/>
            <a:ext cx="2859786" cy="421921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33340" y="3204164"/>
            <a:ext cx="2638860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2414" y="4145846"/>
            <a:ext cx="2859786" cy="421921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6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880535"/>
            <a:ext cx="5829300" cy="21034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1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87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288" y="2250254"/>
            <a:ext cx="2147183" cy="2079035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609" y="880535"/>
            <a:ext cx="3470981" cy="748453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288" y="4329289"/>
            <a:ext cx="2147183" cy="26660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23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" y="0"/>
            <a:ext cx="6838950" cy="990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596" y="2507082"/>
            <a:ext cx="3072903" cy="19812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71900" y="1320800"/>
            <a:ext cx="2400300" cy="6604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2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596" y="4488282"/>
            <a:ext cx="3072903" cy="26416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8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880535"/>
            <a:ext cx="5829300" cy="210349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3094099"/>
            <a:ext cx="5829300" cy="5270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92784" y="8479722"/>
            <a:ext cx="909130" cy="54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1" y="8479722"/>
            <a:ext cx="4492733" cy="54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59064" y="8479722"/>
            <a:ext cx="313137" cy="5457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4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E52F905C-F021-4814-B2C2-36771A7F2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1" y="-48131"/>
            <a:ext cx="6522844" cy="634367"/>
          </a:xfrm>
        </p:spPr>
        <p:txBody>
          <a:bodyPr>
            <a:normAutofit/>
          </a:bodyPr>
          <a:lstStyle/>
          <a:p>
            <a:pPr algn="ctr"/>
            <a:r>
              <a:rPr lang="en-US" sz="1400" b="1" dirty="0">
                <a:latin typeface="Berlin Sans FB Demi" panose="020E0802020502020306" pitchFamily="34" charset="0"/>
              </a:rPr>
              <a:t>MACHINE VS. RESEARCHER - is it a race?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 </a:t>
            </a:r>
            <a:b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</a:b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AGENDA FOR THE DAY: 16</a:t>
            </a:r>
            <a:r>
              <a:rPr lang="en-US" sz="1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th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OCTOBER, ROYAL LAKE CLUB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xmlns="" id="{51D0F159-8DB6-4858-B169-EB138D4222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920775"/>
              </p:ext>
            </p:extLst>
          </p:nvPr>
        </p:nvGraphicFramePr>
        <p:xfrm>
          <a:off x="215901" y="804601"/>
          <a:ext cx="6461082" cy="8641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385">
                  <a:extLst>
                    <a:ext uri="{9D8B030D-6E8A-4147-A177-3AD203B41FA5}">
                      <a16:colId xmlns:a16="http://schemas.microsoft.com/office/drawing/2014/main" xmlns="" val="38910639"/>
                    </a:ext>
                  </a:extLst>
                </a:gridCol>
                <a:gridCol w="2678983">
                  <a:extLst>
                    <a:ext uri="{9D8B030D-6E8A-4147-A177-3AD203B41FA5}">
                      <a16:colId xmlns:a16="http://schemas.microsoft.com/office/drawing/2014/main" xmlns="" val="2598567422"/>
                    </a:ext>
                  </a:extLst>
                </a:gridCol>
                <a:gridCol w="2698714">
                  <a:extLst>
                    <a:ext uri="{9D8B030D-6E8A-4147-A177-3AD203B41FA5}">
                      <a16:colId xmlns:a16="http://schemas.microsoft.com/office/drawing/2014/main" xmlns="" val="3684371952"/>
                    </a:ext>
                  </a:extLst>
                </a:gridCol>
              </a:tblGrid>
              <a:tr h="303417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TIME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SPEAKER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TOPIC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2296273"/>
                  </a:ext>
                </a:extLst>
              </a:tr>
              <a:tr h="192808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8.15 am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Registration and breakfast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524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9.00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Introduction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Black" panose="020B0A04020102020204" pitchFamily="34" charset="0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2206053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9.05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Hearing from the Sponsors (1)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Black" panose="020B0A04020102020204" pitchFamily="34" charset="0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934701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9.10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1: Matt Armitage - Founder </a:t>
                      </a:r>
                      <a:r>
                        <a:rPr lang="en-US" sz="800" kern="1200" dirty="0" err="1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Kulturpop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Will Man Survive the Tech Future?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14351964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9.40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Speaker 2: </a:t>
                      </a:r>
                      <a:r>
                        <a:rPr lang="en-US" sz="800" dirty="0" err="1">
                          <a:latin typeface="Arial Black" panose="020B0A04020102020204" pitchFamily="34" charset="0"/>
                        </a:rPr>
                        <a:t>Arpapat</a:t>
                      </a:r>
                      <a:r>
                        <a:rPr lang="en-US" sz="800" dirty="0"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800" dirty="0" err="1">
                          <a:latin typeface="Arial Black" panose="020B0A04020102020204" pitchFamily="34" charset="0"/>
                        </a:rPr>
                        <a:t>Boonrod</a:t>
                      </a:r>
                      <a:r>
                        <a:rPr lang="en-US" sz="800" dirty="0">
                          <a:latin typeface="Arial Black" panose="020B0A04020102020204" pitchFamily="34" charset="0"/>
                        </a:rPr>
                        <a:t> – CEO Kantar Thailand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Voice - The Future for MR - ESOMAR APAC Best Paper 2018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4254740833"/>
                  </a:ext>
                </a:extLst>
              </a:tr>
              <a:tr h="239031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10.10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3: Anne Marie Moir – Director,</a:t>
                      </a:r>
                    </a:p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Consumer Behaviour –The Digital Studio Australia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AI is the future in Qualitative Research - Best Tech Paper at Australian MR Conference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2234360380"/>
                  </a:ext>
                </a:extLst>
              </a:tr>
              <a:tr h="28490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10.40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Hearing from the Sponsors (2)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3935174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10.45 am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Coffee Break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4154513"/>
                  </a:ext>
                </a:extLst>
              </a:tr>
              <a:tr h="360876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11.10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4: Lester</a:t>
                      </a:r>
                      <a:r>
                        <a:rPr lang="en-US" sz="800" kern="1200" baseline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Sualog &amp; </a:t>
                      </a:r>
                      <a:r>
                        <a:rPr lang="en-US" sz="800" kern="1200" baseline="0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Matthijs</a:t>
                      </a:r>
                      <a:r>
                        <a:rPr lang="en-US" sz="800" kern="1200" baseline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Pons</a:t>
                      </a:r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- SKIM Singapore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(Wo)men Vs. Machine Strategies in MR - Best Paper at ESOMAR Congress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2575211671"/>
                  </a:ext>
                </a:extLst>
              </a:tr>
              <a:tr h="522242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Arial Black" panose="020B0A04020102020204" pitchFamily="34" charset="0"/>
                        </a:rPr>
                        <a:t>11.40 am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5: Barry Ooi – CEO</a:t>
                      </a:r>
                      <a:r>
                        <a:rPr lang="en-US" sz="800" kern="1200" baseline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Potentiate Malaysia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Blockchain</a:t>
                      </a:r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-Propelling</a:t>
                      </a:r>
                      <a:r>
                        <a:rPr lang="en-US" sz="800" kern="1200" baseline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our Industry Beyond the Next Generation</a:t>
                      </a:r>
                      <a:endParaRPr lang="en-US" sz="800" kern="12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3339944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12. 10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Future Researchers</a:t>
                      </a:r>
                      <a:endParaRPr lang="en-US" sz="800" dirty="0">
                        <a:solidFill>
                          <a:schemeClr val="bg1"/>
                        </a:solidFill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1968421516"/>
                  </a:ext>
                </a:extLst>
              </a:tr>
              <a:tr h="303417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12.30 pm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Lunch</a:t>
                      </a:r>
                      <a:endParaRPr lang="en-US" sz="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731030923"/>
                  </a:ext>
                </a:extLst>
              </a:tr>
              <a:tr h="249229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1.25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Arial Black" panose="020B0A04020102020204" pitchFamily="34" charset="0"/>
                        </a:rPr>
                        <a:t>Hearing from the Sponsors (3)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1613797491"/>
                  </a:ext>
                </a:extLst>
              </a:tr>
              <a:tr h="320349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1.30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6: Ass. </a:t>
                      </a:r>
                      <a:r>
                        <a:rPr lang="en-GB" sz="800" kern="1200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Prof.</a:t>
                      </a:r>
                      <a: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800" kern="1200" dirty="0" err="1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Dr.</a:t>
                      </a:r>
                      <a: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Mudiarasan</a:t>
                      </a:r>
                      <a:r>
                        <a:rPr lang="en-GB" sz="800" kern="1200" baseline="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Kuppusamy</a:t>
                      </a:r>
                      <a: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</a:br>
                      <a:r>
                        <a:rPr lang="en-GB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Asia Pacific University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Marketing Analytics and the Big Story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1952368687"/>
                  </a:ext>
                </a:extLst>
              </a:tr>
              <a:tr h="269549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2:00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7: Dheeraj Raina – Managing Director, Mindshare Malaysia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Artificial Intelligence powered by Human Intelligence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4012754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2.30 pm 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8: Marc Peston - </a:t>
                      </a:r>
                      <a:r>
                        <a:rPr lang="en-US" sz="800" kern="1200" noProof="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Qualtrics Singapore</a:t>
                      </a:r>
                      <a:endParaRPr lang="en-US" sz="800" kern="1200" dirty="0">
                        <a:solidFill>
                          <a:schemeClr val="dk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Will Bots take MR jobs?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1199860723"/>
                  </a:ext>
                </a:extLst>
              </a:tr>
              <a:tr h="297018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3.00 pm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Coffee break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endParaRPr lang="en-US" sz="800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9104363"/>
                  </a:ext>
                </a:extLst>
              </a:tr>
              <a:tr h="268132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3.25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Hearing from the Sponsors (4)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3459845826"/>
                  </a:ext>
                </a:extLst>
              </a:tr>
              <a:tr h="358302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3.30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9: Abhishek Rajpal – </a:t>
                      </a:r>
                      <a:r>
                        <a:rPr lang="en-MY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Senior Commercial Strategy &amp; Operations Manager, </a:t>
                      </a:r>
                      <a:r>
                        <a:rPr lang="en-US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TESCO Malaysia</a:t>
                      </a:r>
                      <a:endParaRPr lang="en-US" sz="800" kern="12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AI Vs. Natural Intelligence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641477148"/>
                  </a:ext>
                </a:extLst>
              </a:tr>
              <a:tr h="255319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4.00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10: Simon </a:t>
                      </a:r>
                      <a:r>
                        <a:rPr lang="en-US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Samuel – Data Scientist &amp; Consultant</a:t>
                      </a:r>
                      <a:r>
                        <a:rPr lang="en-US" sz="800" kern="1200" baseline="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at </a:t>
                      </a:r>
                      <a:r>
                        <a:rPr lang="en-US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The Center</a:t>
                      </a:r>
                      <a:r>
                        <a:rPr lang="en-US" sz="800" kern="1200" baseline="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of Applied Data Science</a:t>
                      </a:r>
                      <a:endParaRPr lang="en-US" sz="800" kern="12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Data Monetization –</a:t>
                      </a:r>
                      <a:r>
                        <a:rPr lang="en-US" sz="800" kern="1200" baseline="0" dirty="0" smtClean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are you maximizing value in your data</a:t>
                      </a:r>
                      <a:endParaRPr lang="en-US" sz="800" kern="1200" dirty="0">
                        <a:solidFill>
                          <a:schemeClr val="bg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3860378565"/>
                  </a:ext>
                </a:extLst>
              </a:tr>
              <a:tr h="303417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4.30 pm</a:t>
                      </a: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Speaker 11: Rafizi Ramli –Founder Invoke Malaysia</a:t>
                      </a:r>
                      <a:endParaRPr lang="en-US" sz="800" dirty="0">
                        <a:solidFill>
                          <a:schemeClr val="bg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218252" marR="218252" marT="81280" marB="81280"/>
                </a:tc>
                <a:tc>
                  <a:txBody>
                    <a:bodyPr/>
                    <a:lstStyle/>
                    <a:p>
                      <a:r>
                        <a:rPr lang="en-US" sz="800" kern="1200" dirty="0">
                          <a:solidFill>
                            <a:schemeClr val="bg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Key to Winning GE14-PKR - Big data &amp; Machine Learning </a:t>
                      </a:r>
                    </a:p>
                  </a:txBody>
                  <a:tcPr marL="218252" marR="218252" marT="81280" marB="81280"/>
                </a:tc>
                <a:extLst>
                  <a:ext uri="{0D108BD9-81ED-4DB2-BD59-A6C34878D82A}">
                    <a16:rowId xmlns:a16="http://schemas.microsoft.com/office/drawing/2014/main" xmlns="" val="3506675905"/>
                  </a:ext>
                </a:extLst>
              </a:tr>
              <a:tr h="303417"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5.00 pm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342900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Closing remarks</a:t>
                      </a: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 marL="218252" marR="218252" marT="81280" marB="8128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4217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234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863</TotalTime>
  <Words>322</Words>
  <Application>Microsoft Office PowerPoint</Application>
  <PresentationFormat>A4 Paper (210x297 mm)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Celestial</vt:lpstr>
      <vt:lpstr>MACHINE VS. RESEARCHER - is it a race?   AGENDA FOR THE DAY: 16th OCTOBER, ROYAL LAKE CLUB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Banerjee, Paromeeta Mathur (TSKLP)</dc:creator>
  <cp:lastModifiedBy>Smurthwaite, John (TSKLP)</cp:lastModifiedBy>
  <cp:revision>45</cp:revision>
  <dcterms:created xsi:type="dcterms:W3CDTF">2018-09-24T04:14:10Z</dcterms:created>
  <dcterms:modified xsi:type="dcterms:W3CDTF">2018-10-10T08:41:36Z</dcterms:modified>
</cp:coreProperties>
</file>